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handoutMasterIdLst>
    <p:handoutMasterId r:id="rId31"/>
  </p:handoutMasterIdLst>
  <p:sldIdLst>
    <p:sldId id="883" r:id="rId2"/>
    <p:sldId id="878" r:id="rId3"/>
    <p:sldId id="901" r:id="rId4"/>
    <p:sldId id="902" r:id="rId5"/>
    <p:sldId id="879" r:id="rId6"/>
    <p:sldId id="880" r:id="rId7"/>
    <p:sldId id="899" r:id="rId8"/>
    <p:sldId id="904" r:id="rId9"/>
    <p:sldId id="903" r:id="rId10"/>
    <p:sldId id="900" r:id="rId11"/>
    <p:sldId id="881" r:id="rId12"/>
    <p:sldId id="882" r:id="rId13"/>
    <p:sldId id="724" r:id="rId14"/>
    <p:sldId id="800" r:id="rId15"/>
    <p:sldId id="757" r:id="rId16"/>
    <p:sldId id="784" r:id="rId17"/>
    <p:sldId id="785" r:id="rId18"/>
    <p:sldId id="868" r:id="rId19"/>
    <p:sldId id="725" r:id="rId20"/>
    <p:sldId id="760" r:id="rId21"/>
    <p:sldId id="726" r:id="rId22"/>
    <p:sldId id="807" r:id="rId23"/>
    <p:sldId id="887" r:id="rId24"/>
    <p:sldId id="717" r:id="rId25"/>
    <p:sldId id="765" r:id="rId26"/>
    <p:sldId id="885" r:id="rId27"/>
    <p:sldId id="886" r:id="rId28"/>
    <p:sldId id="685" r:id="rId29"/>
  </p:sldIdLst>
  <p:sldSz cx="9144000" cy="6858000" type="screen4x3"/>
  <p:notesSz cx="6797675" cy="9926638"/>
  <p:defaultTextStyle>
    <a:defPPr>
      <a:defRPr lang="en-GB"/>
    </a:defPPr>
    <a:lvl1pPr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1pPr>
    <a:lvl2pPr marL="4572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2pPr>
    <a:lvl3pPr marL="9144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3pPr>
    <a:lvl4pPr marL="13716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4pPr>
    <a:lvl5pPr marL="18288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5pPr>
    <a:lvl6pPr marL="2286000" algn="l" defTabSz="457200" rtl="0" eaLnBrk="1" latinLnBrk="0" hangingPunct="1">
      <a:defRPr sz="2200" i="1" kern="1200">
        <a:solidFill>
          <a:schemeClr val="bg1"/>
        </a:solidFill>
        <a:latin typeface="Myriad Web" charset="0"/>
        <a:ea typeface="ＭＳ Ｐゴシック" charset="0"/>
        <a:cs typeface="ＭＳ Ｐゴシック" charset="0"/>
      </a:defRPr>
    </a:lvl6pPr>
    <a:lvl7pPr marL="2743200" algn="l" defTabSz="457200" rtl="0" eaLnBrk="1" latinLnBrk="0" hangingPunct="1">
      <a:defRPr sz="2200" i="1" kern="1200">
        <a:solidFill>
          <a:schemeClr val="bg1"/>
        </a:solidFill>
        <a:latin typeface="Myriad Web" charset="0"/>
        <a:ea typeface="ＭＳ Ｐゴシック" charset="0"/>
        <a:cs typeface="ＭＳ Ｐゴシック" charset="0"/>
      </a:defRPr>
    </a:lvl7pPr>
    <a:lvl8pPr marL="3200400" algn="l" defTabSz="457200" rtl="0" eaLnBrk="1" latinLnBrk="0" hangingPunct="1">
      <a:defRPr sz="2200" i="1" kern="1200">
        <a:solidFill>
          <a:schemeClr val="bg1"/>
        </a:solidFill>
        <a:latin typeface="Myriad Web" charset="0"/>
        <a:ea typeface="ＭＳ Ｐゴシック" charset="0"/>
        <a:cs typeface="ＭＳ Ｐゴシック" charset="0"/>
      </a:defRPr>
    </a:lvl8pPr>
    <a:lvl9pPr marL="3657600" algn="l" defTabSz="457200" rtl="0" eaLnBrk="1" latinLnBrk="0" hangingPunct="1">
      <a:defRPr sz="2200" i="1" kern="1200">
        <a:solidFill>
          <a:schemeClr val="bg1"/>
        </a:solidFill>
        <a:latin typeface="Myriad Web"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CCFF"/>
    <a:srgbClr val="5F5F5F"/>
    <a:srgbClr val="808080"/>
    <a:srgbClr val="B2B2B2"/>
    <a:srgbClr val="DDDDDD"/>
    <a:srgbClr val="A50021"/>
    <a:srgbClr val="FF66FF"/>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1" d="100"/>
          <a:sy n="91" d="100"/>
        </p:scale>
        <p:origin x="-808"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handoutMaster" Target="handoutMasters/handoutMaster1.xml"/><Relationship Id="rId32" Type="http://schemas.openxmlformats.org/officeDocument/2006/relationships/printerSettings" Target="printerSettings/printerSettings1.bin"/><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5266" name="Rectangle 2"/>
          <p:cNvSpPr>
            <a:spLocks noGrp="1" noChangeArrowheads="1"/>
          </p:cNvSpPr>
          <p:nvPr>
            <p:ph type="hdr" sz="quarter"/>
          </p:nvPr>
        </p:nvSpPr>
        <p:spPr bwMode="auto">
          <a:xfrm>
            <a:off x="0"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95267" name="Rectangle 3"/>
          <p:cNvSpPr>
            <a:spLocks noGrp="1" noChangeArrowheads="1"/>
          </p:cNvSpPr>
          <p:nvPr>
            <p:ph type="dt" sz="quarter" idx="1"/>
          </p:nvPr>
        </p:nvSpPr>
        <p:spPr bwMode="auto">
          <a:xfrm>
            <a:off x="3849688"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i="0">
                <a:solidFill>
                  <a:schemeClr val="tx1"/>
                </a:solidFill>
                <a:latin typeface="Arial" charset="0"/>
                <a:ea typeface="Arial" charset="0"/>
                <a:cs typeface="Arial" charset="0"/>
              </a:defRPr>
            </a:lvl1pPr>
          </a:lstStyle>
          <a:p>
            <a:pPr>
              <a:defRPr/>
            </a:pPr>
            <a:endParaRPr lang="en-GB"/>
          </a:p>
        </p:txBody>
      </p:sp>
      <p:sp>
        <p:nvSpPr>
          <p:cNvPr id="395268" name="Rectangle 4"/>
          <p:cNvSpPr>
            <a:spLocks noGrp="1" noChangeArrowheads="1"/>
          </p:cNvSpPr>
          <p:nvPr>
            <p:ph type="ftr" sz="quarter" idx="2"/>
          </p:nvPr>
        </p:nvSpPr>
        <p:spPr bwMode="auto">
          <a:xfrm>
            <a:off x="0"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95269" name="Rectangle 5"/>
          <p:cNvSpPr>
            <a:spLocks noGrp="1" noChangeArrowheads="1"/>
          </p:cNvSpPr>
          <p:nvPr>
            <p:ph type="sldNum" sz="quarter" idx="3"/>
          </p:nvPr>
        </p:nvSpPr>
        <p:spPr bwMode="auto">
          <a:xfrm>
            <a:off x="3849688"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i="0" smtClean="0">
                <a:solidFill>
                  <a:schemeClr val="tx1"/>
                </a:solidFill>
                <a:latin typeface="Arial" charset="0"/>
                <a:cs typeface="Arial" charset="0"/>
              </a:defRPr>
            </a:lvl1pPr>
          </a:lstStyle>
          <a:p>
            <a:pPr>
              <a:defRPr/>
            </a:pPr>
            <a:fld id="{39733B8C-2DE3-1C42-9915-811C5E064F17}" type="slidenum">
              <a:rPr lang="en-GB"/>
              <a:pPr>
                <a:defRPr/>
              </a:pPr>
              <a:t>‹#›</a:t>
            </a:fld>
            <a:endParaRPr lang="en-GB"/>
          </a:p>
        </p:txBody>
      </p:sp>
    </p:spTree>
    <p:extLst>
      <p:ext uri="{BB962C8B-B14F-4D97-AF65-F5344CB8AC3E}">
        <p14:creationId xmlns:p14="http://schemas.microsoft.com/office/powerpoint/2010/main" val="73729772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0" name="Rectangle 2"/>
          <p:cNvSpPr>
            <a:spLocks noGrp="1" noChangeArrowheads="1"/>
          </p:cNvSpPr>
          <p:nvPr>
            <p:ph type="hdr" sz="quarter"/>
          </p:nvPr>
        </p:nvSpPr>
        <p:spPr bwMode="auto">
          <a:xfrm>
            <a:off x="0"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2771" name="Rectangle 3"/>
          <p:cNvSpPr>
            <a:spLocks noGrp="1" noChangeArrowheads="1"/>
          </p:cNvSpPr>
          <p:nvPr>
            <p:ph type="dt" idx="1"/>
          </p:nvPr>
        </p:nvSpPr>
        <p:spPr bwMode="auto">
          <a:xfrm>
            <a:off x="3849688"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i="0">
                <a:solidFill>
                  <a:schemeClr val="tx1"/>
                </a:solidFill>
                <a:latin typeface="Arial" charset="0"/>
                <a:ea typeface="Arial" charset="0"/>
                <a:cs typeface="Arial" charset="0"/>
              </a:defRPr>
            </a:lvl1pPr>
          </a:lstStyle>
          <a:p>
            <a:pPr>
              <a:defRPr/>
            </a:pPr>
            <a:endParaRPr lang="en-GB"/>
          </a:p>
        </p:txBody>
      </p:sp>
      <p:sp>
        <p:nvSpPr>
          <p:cNvPr id="14340" name="Rectangle 4"/>
          <p:cNvSpPr>
            <a:spLocks noRot="1" noChangeArrowheads="1" noTextEdit="1"/>
          </p:cNvSpPr>
          <p:nvPr>
            <p:ph type="sldImg" idx="2"/>
          </p:nvPr>
        </p:nvSpPr>
        <p:spPr bwMode="auto">
          <a:xfrm>
            <a:off x="915988" y="744538"/>
            <a:ext cx="4965700" cy="37226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2773" name="Rectangle 5"/>
          <p:cNvSpPr>
            <a:spLocks noGrp="1" noChangeArrowheads="1"/>
          </p:cNvSpPr>
          <p:nvPr>
            <p:ph type="body" sz="quarter" idx="3"/>
          </p:nvPr>
        </p:nvSpPr>
        <p:spPr bwMode="auto">
          <a:xfrm>
            <a:off x="679450" y="4714875"/>
            <a:ext cx="5438775" cy="44672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2774" name="Rectangle 6"/>
          <p:cNvSpPr>
            <a:spLocks noGrp="1" noChangeArrowheads="1"/>
          </p:cNvSpPr>
          <p:nvPr>
            <p:ph type="ftr" sz="quarter" idx="4"/>
          </p:nvPr>
        </p:nvSpPr>
        <p:spPr bwMode="auto">
          <a:xfrm>
            <a:off x="0"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2775" name="Rectangle 7"/>
          <p:cNvSpPr>
            <a:spLocks noGrp="1" noChangeArrowheads="1"/>
          </p:cNvSpPr>
          <p:nvPr>
            <p:ph type="sldNum" sz="quarter" idx="5"/>
          </p:nvPr>
        </p:nvSpPr>
        <p:spPr bwMode="auto">
          <a:xfrm>
            <a:off x="3849688"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i="0" smtClean="0">
                <a:solidFill>
                  <a:schemeClr val="tx1"/>
                </a:solidFill>
                <a:latin typeface="Arial" charset="0"/>
                <a:cs typeface="Arial" charset="0"/>
              </a:defRPr>
            </a:lvl1pPr>
          </a:lstStyle>
          <a:p>
            <a:pPr>
              <a:defRPr/>
            </a:pPr>
            <a:fld id="{CCF1C8E7-E493-F54B-A0BE-1B6347181D7C}" type="slidenum">
              <a:rPr lang="en-GB"/>
              <a:pPr>
                <a:defRPr/>
              </a:pPr>
              <a:t>‹#›</a:t>
            </a:fld>
            <a:endParaRPr lang="en-GB"/>
          </a:p>
        </p:txBody>
      </p:sp>
    </p:spTree>
    <p:extLst>
      <p:ext uri="{BB962C8B-B14F-4D97-AF65-F5344CB8AC3E}">
        <p14:creationId xmlns:p14="http://schemas.microsoft.com/office/powerpoint/2010/main" val="47956634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fld id="{B1736008-F04A-F743-ADF8-E0290FE824AF}" type="slidenum">
              <a:rPr lang="en-GB" sz="1200" i="0">
                <a:solidFill>
                  <a:schemeClr val="tx1"/>
                </a:solidFill>
                <a:latin typeface="Arial" charset="0"/>
              </a:rPr>
              <a:pPr eaLnBrk="1" hangingPunct="1"/>
              <a:t>1</a:t>
            </a:fld>
            <a:endParaRPr lang="en-GB" sz="1200" i="0">
              <a:solidFill>
                <a:schemeClr val="tx1"/>
              </a:solidFill>
              <a:latin typeface="Arial" charset="0"/>
            </a:endParaRPr>
          </a:p>
        </p:txBody>
      </p:sp>
      <p:sp>
        <p:nvSpPr>
          <p:cNvPr id="133123" name="Text Box 1"/>
          <p:cNvSpPr txBox="1">
            <a:spLocks noGrp="1" noRot="1" noChangeAspect="1" noChangeArrowheads="1"/>
          </p:cNvSpPr>
          <p:nvPr>
            <p:ph type="sldImg"/>
          </p:nvPr>
        </p:nvSpPr>
        <p:spPr>
          <a:xfrm>
            <a:off x="917575" y="744538"/>
            <a:ext cx="4964113" cy="3724275"/>
          </a:xfrm>
          <a:solidFill>
            <a:srgbClr val="FFFFFF"/>
          </a:solidFill>
          <a:ln/>
        </p:spPr>
      </p:sp>
      <p:sp>
        <p:nvSpPr>
          <p:cNvPr id="133124" name="Text Box 2"/>
          <p:cNvSpPr txBox="1">
            <a:spLocks noGrp="1" noChangeArrowheads="1"/>
          </p:cNvSpPr>
          <p:nvPr>
            <p:ph type="body" idx="1"/>
          </p:nvPr>
        </p:nvSpPr>
        <p:spPr>
          <a:xfrm>
            <a:off x="679450" y="4714875"/>
            <a:ext cx="5440363" cy="4562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FAA26D3D-D897-4be2-8F04-BA451C77F1D7}">
              <ma14:placeholderFlag xmlns:ma14="http://schemas.microsoft.com/office/mac/drawingml/2011/main" val="1"/>
            </a:ext>
          </a:extLst>
        </p:spPr>
        <p:txBody>
          <a:bodyPr wrap="none" anchor="ctr"/>
          <a:lstStyle>
            <a:lvl1pPr>
              <a:defRPr sz="1200">
                <a:solidFill>
                  <a:schemeClr val="tx1"/>
                </a:solidFill>
                <a:latin typeface="Arial" charset="0"/>
                <a:ea typeface="ＭＳ Ｐゴシック" charset="0"/>
              </a:defRPr>
            </a:lvl1pPr>
            <a:lvl2pPr marL="742950" indent="-285750">
              <a:defRPr sz="1200">
                <a:solidFill>
                  <a:schemeClr val="tx1"/>
                </a:solidFill>
                <a:latin typeface="Arial" charset="0"/>
                <a:ea typeface="Arial" charset="0"/>
                <a:cs typeface="Arial" charset="0"/>
              </a:defRPr>
            </a:lvl2pPr>
            <a:lvl3pPr marL="1143000" indent="-228600">
              <a:defRPr sz="1200">
                <a:solidFill>
                  <a:schemeClr val="tx1"/>
                </a:solidFill>
                <a:latin typeface="Arial" charset="0"/>
                <a:ea typeface="Arial" charset="0"/>
                <a:cs typeface="Arial" charset="0"/>
              </a:defRPr>
            </a:lvl3pPr>
            <a:lvl4pPr marL="1600200" indent="-228600">
              <a:defRPr sz="1200">
                <a:solidFill>
                  <a:schemeClr val="tx1"/>
                </a:solidFill>
                <a:latin typeface="Arial" charset="0"/>
                <a:ea typeface="Arial" charset="0"/>
                <a:cs typeface="Arial" charset="0"/>
              </a:defRPr>
            </a:lvl4pPr>
            <a:lvl5pPr marL="2057400" indent="-228600">
              <a:defRPr sz="1200">
                <a:solidFill>
                  <a:schemeClr val="tx1"/>
                </a:solidFill>
                <a:latin typeface="Arial" charset="0"/>
                <a:ea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ea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ea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ea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ea typeface="Arial" charset="0"/>
                <a:cs typeface="Arial" charset="0"/>
              </a:defRPr>
            </a:lvl9p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6C8157DE-7ADE-8841-BC04-1EB748E4E2E5}" type="slidenum">
              <a:rPr lang="en-GB"/>
              <a:pPr>
                <a:defRPr/>
              </a:pPr>
              <a:t>‹#›</a:t>
            </a:fld>
            <a:endParaRPr lang="en-GB"/>
          </a:p>
        </p:txBody>
      </p:sp>
    </p:spTree>
    <p:extLst>
      <p:ext uri="{BB962C8B-B14F-4D97-AF65-F5344CB8AC3E}">
        <p14:creationId xmlns:p14="http://schemas.microsoft.com/office/powerpoint/2010/main" val="722227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6D607F22-5503-804B-9BA9-910DEB89399A}" type="slidenum">
              <a:rPr lang="en-GB"/>
              <a:pPr>
                <a:defRPr/>
              </a:pPr>
              <a:t>‹#›</a:t>
            </a:fld>
            <a:endParaRPr lang="en-GB"/>
          </a:p>
        </p:txBody>
      </p:sp>
    </p:spTree>
    <p:extLst>
      <p:ext uri="{BB962C8B-B14F-4D97-AF65-F5344CB8AC3E}">
        <p14:creationId xmlns:p14="http://schemas.microsoft.com/office/powerpoint/2010/main" val="197431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E9052A3E-AD3A-4045-ADAC-07AAAD6CD113}" type="slidenum">
              <a:rPr lang="en-GB"/>
              <a:pPr>
                <a:defRPr/>
              </a:pPr>
              <a:t>‹#›</a:t>
            </a:fld>
            <a:endParaRPr lang="en-GB"/>
          </a:p>
        </p:txBody>
      </p:sp>
    </p:spTree>
    <p:extLst>
      <p:ext uri="{BB962C8B-B14F-4D97-AF65-F5344CB8AC3E}">
        <p14:creationId xmlns:p14="http://schemas.microsoft.com/office/powerpoint/2010/main" val="851510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F5A09EE3-6F8F-4946-B020-5C55331F9456}" type="slidenum">
              <a:rPr lang="en-GB"/>
              <a:pPr>
                <a:defRPr/>
              </a:pPr>
              <a:t>‹#›</a:t>
            </a:fld>
            <a:endParaRPr lang="en-GB"/>
          </a:p>
        </p:txBody>
      </p:sp>
    </p:spTree>
    <p:extLst>
      <p:ext uri="{BB962C8B-B14F-4D97-AF65-F5344CB8AC3E}">
        <p14:creationId xmlns:p14="http://schemas.microsoft.com/office/powerpoint/2010/main" val="7551296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4AA3F71A-DCE5-5E4F-BBAC-FF9837CB75F5}" type="slidenum">
              <a:rPr lang="en-GB"/>
              <a:pPr>
                <a:defRPr/>
              </a:pPr>
              <a:t>‹#›</a:t>
            </a:fld>
            <a:endParaRPr lang="en-GB"/>
          </a:p>
        </p:txBody>
      </p:sp>
    </p:spTree>
    <p:extLst>
      <p:ext uri="{BB962C8B-B14F-4D97-AF65-F5344CB8AC3E}">
        <p14:creationId xmlns:p14="http://schemas.microsoft.com/office/powerpoint/2010/main" val="1604987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0CA04479-9617-744C-8891-09ED58232E39}" type="slidenum">
              <a:rPr lang="en-GB"/>
              <a:pPr>
                <a:defRPr/>
              </a:pPr>
              <a:t>‹#›</a:t>
            </a:fld>
            <a:endParaRPr lang="en-GB"/>
          </a:p>
        </p:txBody>
      </p:sp>
    </p:spTree>
    <p:extLst>
      <p:ext uri="{BB962C8B-B14F-4D97-AF65-F5344CB8AC3E}">
        <p14:creationId xmlns:p14="http://schemas.microsoft.com/office/powerpoint/2010/main" val="327994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GB"/>
          </a:p>
        </p:txBody>
      </p:sp>
      <p:sp>
        <p:nvSpPr>
          <p:cNvPr id="8" name="Rectangle 5"/>
          <p:cNvSpPr>
            <a:spLocks noGrp="1" noChangeArrowheads="1"/>
          </p:cNvSpPr>
          <p:nvPr>
            <p:ph type="ftr" sz="quarter" idx="11"/>
          </p:nvPr>
        </p:nvSpPr>
        <p:spPr>
          <a:ln/>
        </p:spPr>
        <p:txBody>
          <a:bodyPr/>
          <a:lstStyle>
            <a:lvl1pPr>
              <a:defRPr/>
            </a:lvl1pPr>
          </a:lstStyle>
          <a:p>
            <a:pPr>
              <a:defRPr/>
            </a:pPr>
            <a:endParaRPr lang="en-GB"/>
          </a:p>
        </p:txBody>
      </p:sp>
      <p:sp>
        <p:nvSpPr>
          <p:cNvPr id="9" name="Rectangle 6"/>
          <p:cNvSpPr>
            <a:spLocks noGrp="1" noChangeArrowheads="1"/>
          </p:cNvSpPr>
          <p:nvPr>
            <p:ph type="sldNum" sz="quarter" idx="12"/>
          </p:nvPr>
        </p:nvSpPr>
        <p:spPr>
          <a:ln/>
        </p:spPr>
        <p:txBody>
          <a:bodyPr/>
          <a:lstStyle>
            <a:lvl1pPr>
              <a:defRPr/>
            </a:lvl1pPr>
          </a:lstStyle>
          <a:p>
            <a:pPr>
              <a:defRPr/>
            </a:pPr>
            <a:fld id="{4D2DB887-4339-7146-AC98-C625FB219672}" type="slidenum">
              <a:rPr lang="en-GB"/>
              <a:pPr>
                <a:defRPr/>
              </a:pPr>
              <a:t>‹#›</a:t>
            </a:fld>
            <a:endParaRPr lang="en-GB"/>
          </a:p>
        </p:txBody>
      </p:sp>
    </p:spTree>
    <p:extLst>
      <p:ext uri="{BB962C8B-B14F-4D97-AF65-F5344CB8AC3E}">
        <p14:creationId xmlns:p14="http://schemas.microsoft.com/office/powerpoint/2010/main" val="1570315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GB"/>
          </a:p>
        </p:txBody>
      </p:sp>
      <p:sp>
        <p:nvSpPr>
          <p:cNvPr id="4" name="Rectangle 5"/>
          <p:cNvSpPr>
            <a:spLocks noGrp="1" noChangeArrowheads="1"/>
          </p:cNvSpPr>
          <p:nvPr>
            <p:ph type="ftr" sz="quarter" idx="11"/>
          </p:nvPr>
        </p:nvSpPr>
        <p:spPr>
          <a:ln/>
        </p:spPr>
        <p:txBody>
          <a:bodyPr/>
          <a:lstStyle>
            <a:lvl1pPr>
              <a:defRPr/>
            </a:lvl1pPr>
          </a:lstStyle>
          <a:p>
            <a:pPr>
              <a:defRPr/>
            </a:pPr>
            <a:endParaRPr lang="en-GB"/>
          </a:p>
        </p:txBody>
      </p:sp>
      <p:sp>
        <p:nvSpPr>
          <p:cNvPr id="5" name="Rectangle 6"/>
          <p:cNvSpPr>
            <a:spLocks noGrp="1" noChangeArrowheads="1"/>
          </p:cNvSpPr>
          <p:nvPr>
            <p:ph type="sldNum" sz="quarter" idx="12"/>
          </p:nvPr>
        </p:nvSpPr>
        <p:spPr>
          <a:ln/>
        </p:spPr>
        <p:txBody>
          <a:bodyPr/>
          <a:lstStyle>
            <a:lvl1pPr>
              <a:defRPr/>
            </a:lvl1pPr>
          </a:lstStyle>
          <a:p>
            <a:pPr>
              <a:defRPr/>
            </a:pPr>
            <a:fld id="{1E93B147-505D-514B-AD4C-7857EF95FF3D}" type="slidenum">
              <a:rPr lang="en-GB"/>
              <a:pPr>
                <a:defRPr/>
              </a:pPr>
              <a:t>‹#›</a:t>
            </a:fld>
            <a:endParaRPr lang="en-GB"/>
          </a:p>
        </p:txBody>
      </p:sp>
    </p:spTree>
    <p:extLst>
      <p:ext uri="{BB962C8B-B14F-4D97-AF65-F5344CB8AC3E}">
        <p14:creationId xmlns:p14="http://schemas.microsoft.com/office/powerpoint/2010/main" val="1666367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GB"/>
          </a:p>
        </p:txBody>
      </p:sp>
      <p:sp>
        <p:nvSpPr>
          <p:cNvPr id="3" name="Rectangle 5"/>
          <p:cNvSpPr>
            <a:spLocks noGrp="1" noChangeArrowheads="1"/>
          </p:cNvSpPr>
          <p:nvPr>
            <p:ph type="ftr" sz="quarter" idx="11"/>
          </p:nvPr>
        </p:nvSpPr>
        <p:spPr>
          <a:ln/>
        </p:spPr>
        <p:txBody>
          <a:bodyPr/>
          <a:lstStyle>
            <a:lvl1pPr>
              <a:defRPr/>
            </a:lvl1pPr>
          </a:lstStyle>
          <a:p>
            <a:pPr>
              <a:defRPr/>
            </a:pPr>
            <a:endParaRPr lang="en-GB"/>
          </a:p>
        </p:txBody>
      </p:sp>
      <p:sp>
        <p:nvSpPr>
          <p:cNvPr id="4" name="Rectangle 6"/>
          <p:cNvSpPr>
            <a:spLocks noGrp="1" noChangeArrowheads="1"/>
          </p:cNvSpPr>
          <p:nvPr>
            <p:ph type="sldNum" sz="quarter" idx="12"/>
          </p:nvPr>
        </p:nvSpPr>
        <p:spPr>
          <a:ln/>
        </p:spPr>
        <p:txBody>
          <a:bodyPr/>
          <a:lstStyle>
            <a:lvl1pPr>
              <a:defRPr/>
            </a:lvl1pPr>
          </a:lstStyle>
          <a:p>
            <a:pPr>
              <a:defRPr/>
            </a:pPr>
            <a:fld id="{E4E93B1A-DBF7-2B4F-8AD3-5B10538A8F3C}" type="slidenum">
              <a:rPr lang="en-GB"/>
              <a:pPr>
                <a:defRPr/>
              </a:pPr>
              <a:t>‹#›</a:t>
            </a:fld>
            <a:endParaRPr lang="en-GB"/>
          </a:p>
        </p:txBody>
      </p:sp>
    </p:spTree>
    <p:extLst>
      <p:ext uri="{BB962C8B-B14F-4D97-AF65-F5344CB8AC3E}">
        <p14:creationId xmlns:p14="http://schemas.microsoft.com/office/powerpoint/2010/main" val="2361520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C8A41ABB-A948-EE45-A7E0-5286F6F2743C}" type="slidenum">
              <a:rPr lang="en-GB"/>
              <a:pPr>
                <a:defRPr/>
              </a:pPr>
              <a:t>‹#›</a:t>
            </a:fld>
            <a:endParaRPr lang="en-GB"/>
          </a:p>
        </p:txBody>
      </p:sp>
    </p:spTree>
    <p:extLst>
      <p:ext uri="{BB962C8B-B14F-4D97-AF65-F5344CB8AC3E}">
        <p14:creationId xmlns:p14="http://schemas.microsoft.com/office/powerpoint/2010/main" val="304612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839CDE35-71D2-2243-9D4A-AD78A61BC157}" type="slidenum">
              <a:rPr lang="en-GB"/>
              <a:pPr>
                <a:defRPr/>
              </a:pPr>
              <a:t>‹#›</a:t>
            </a:fld>
            <a:endParaRPr lang="en-GB"/>
          </a:p>
        </p:txBody>
      </p:sp>
    </p:spTree>
    <p:extLst>
      <p:ext uri="{BB962C8B-B14F-4D97-AF65-F5344CB8AC3E}">
        <p14:creationId xmlns:p14="http://schemas.microsoft.com/office/powerpoint/2010/main" val="375970294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GB"/>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i="0">
                <a:solidFill>
                  <a:schemeClr val="tx1"/>
                </a:solidFill>
                <a:latin typeface="+mn-lt"/>
                <a:ea typeface="Arial" charset="0"/>
                <a:cs typeface="Arial" charset="0"/>
              </a:defRPr>
            </a:lvl1pPr>
          </a:lstStyle>
          <a:p>
            <a:pPr>
              <a:defRPr/>
            </a:pPr>
            <a:endParaRPr lang="en-GB"/>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i="0">
                <a:solidFill>
                  <a:schemeClr val="tx1"/>
                </a:solidFill>
                <a:latin typeface="+mn-lt"/>
                <a:ea typeface="Arial" charset="0"/>
                <a:cs typeface="Arial" charset="0"/>
              </a:defRPr>
            </a:lvl1pPr>
          </a:lstStyle>
          <a:p>
            <a:pPr>
              <a:defRPr/>
            </a:pPr>
            <a:endParaRPr lang="en-GB"/>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i="0" smtClean="0">
                <a:solidFill>
                  <a:schemeClr val="tx1"/>
                </a:solidFill>
                <a:latin typeface="Arial" charset="0"/>
                <a:cs typeface="Arial" charset="0"/>
              </a:defRPr>
            </a:lvl1pPr>
          </a:lstStyle>
          <a:p>
            <a:pPr>
              <a:defRPr/>
            </a:pPr>
            <a:fld id="{FB14D638-E988-8C44-A846-58F243421F53}" type="slidenum">
              <a:rPr lang="en-GB"/>
              <a:pPr>
                <a:defRPr/>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ＭＳ Ｐゴシック" charset="0"/>
          <a:cs typeface="+mj-cs"/>
        </a:defRPr>
      </a:lvl1pPr>
      <a:lvl2pPr algn="ctr" rtl="0" eaLnBrk="0" fontAlgn="base" hangingPunct="0">
        <a:spcBef>
          <a:spcPct val="0"/>
        </a:spcBef>
        <a:spcAft>
          <a:spcPct val="0"/>
        </a:spcAft>
        <a:defRPr sz="4400">
          <a:solidFill>
            <a:schemeClr val="tx2"/>
          </a:solidFill>
          <a:latin typeface="Arial" charset="0"/>
          <a:ea typeface="ＭＳ Ｐゴシック" charset="0"/>
          <a:cs typeface="Arial" charset="0"/>
        </a:defRPr>
      </a:lvl2pPr>
      <a:lvl3pPr algn="ctr" rtl="0" eaLnBrk="0" fontAlgn="base" hangingPunct="0">
        <a:spcBef>
          <a:spcPct val="0"/>
        </a:spcBef>
        <a:spcAft>
          <a:spcPct val="0"/>
        </a:spcAft>
        <a:defRPr sz="4400">
          <a:solidFill>
            <a:schemeClr val="tx2"/>
          </a:solidFill>
          <a:latin typeface="Arial" charset="0"/>
          <a:ea typeface="ＭＳ Ｐゴシック" charset="0"/>
          <a:cs typeface="Arial" charset="0"/>
        </a:defRPr>
      </a:lvl3pPr>
      <a:lvl4pPr algn="ctr" rtl="0" eaLnBrk="0" fontAlgn="base" hangingPunct="0">
        <a:spcBef>
          <a:spcPct val="0"/>
        </a:spcBef>
        <a:spcAft>
          <a:spcPct val="0"/>
        </a:spcAft>
        <a:defRPr sz="4400">
          <a:solidFill>
            <a:schemeClr val="tx2"/>
          </a:solidFill>
          <a:latin typeface="Arial" charset="0"/>
          <a:ea typeface="ＭＳ Ｐゴシック" charset="0"/>
          <a:cs typeface="Arial" charset="0"/>
        </a:defRPr>
      </a:lvl4pPr>
      <a:lvl5pPr algn="ctr" rtl="0" eaLnBrk="0" fontAlgn="base" hangingPunct="0">
        <a:spcBef>
          <a:spcPct val="0"/>
        </a:spcBef>
        <a:spcAft>
          <a:spcPct val="0"/>
        </a:spcAft>
        <a:defRPr sz="4400">
          <a:solidFill>
            <a:schemeClr val="tx2"/>
          </a:solidFill>
          <a:latin typeface="Arial" charset="0"/>
          <a:ea typeface="ＭＳ Ｐゴシック" charset="0"/>
          <a:cs typeface="Arial" charset="0"/>
        </a:defRPr>
      </a:lvl5pPr>
      <a:lvl6pPr marL="457200" algn="ctr" rtl="0" fontAlgn="base">
        <a:spcBef>
          <a:spcPct val="0"/>
        </a:spcBef>
        <a:spcAft>
          <a:spcPct val="0"/>
        </a:spcAft>
        <a:defRPr sz="4400">
          <a:solidFill>
            <a:schemeClr val="tx2"/>
          </a:solidFill>
          <a:latin typeface="Arial" charset="0"/>
          <a:ea typeface="Arial" charset="0"/>
          <a:cs typeface="Arial" charset="0"/>
        </a:defRPr>
      </a:lvl6pPr>
      <a:lvl7pPr marL="914400" algn="ctr" rtl="0" fontAlgn="base">
        <a:spcBef>
          <a:spcPct val="0"/>
        </a:spcBef>
        <a:spcAft>
          <a:spcPct val="0"/>
        </a:spcAft>
        <a:defRPr sz="4400">
          <a:solidFill>
            <a:schemeClr val="tx2"/>
          </a:solidFill>
          <a:latin typeface="Arial" charset="0"/>
          <a:ea typeface="Arial" charset="0"/>
          <a:cs typeface="Arial" charset="0"/>
        </a:defRPr>
      </a:lvl7pPr>
      <a:lvl8pPr marL="1371600" algn="ctr" rtl="0" fontAlgn="base">
        <a:spcBef>
          <a:spcPct val="0"/>
        </a:spcBef>
        <a:spcAft>
          <a:spcPct val="0"/>
        </a:spcAft>
        <a:defRPr sz="4400">
          <a:solidFill>
            <a:schemeClr val="tx2"/>
          </a:solidFill>
          <a:latin typeface="Arial" charset="0"/>
          <a:ea typeface="Arial" charset="0"/>
          <a:cs typeface="Arial" charset="0"/>
        </a:defRPr>
      </a:lvl8pPr>
      <a:lvl9pPr marL="1828800" algn="ctr" rtl="0" fontAlgn="base">
        <a:spcBef>
          <a:spcPct val="0"/>
        </a:spcBef>
        <a:spcAft>
          <a:spcPct val="0"/>
        </a:spcAft>
        <a:defRPr sz="4400">
          <a:solidFill>
            <a:schemeClr val="tx2"/>
          </a:solidFill>
          <a:latin typeface="Arial" charset="0"/>
          <a:ea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0"/>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737" name="Picture 1"/>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0" y="741363"/>
            <a:ext cx="9144000" cy="6116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0" name="Rectangle 2"/>
          <p:cNvSpPr>
            <a:spLocks noChangeArrowheads="1"/>
          </p:cNvSpPr>
          <p:nvPr/>
        </p:nvSpPr>
        <p:spPr bwMode="auto">
          <a:xfrm>
            <a:off x="0" y="730250"/>
            <a:ext cx="9144000" cy="1260475"/>
          </a:xfrm>
          <a:prstGeom prst="rect">
            <a:avLst/>
          </a:prstGeom>
          <a:gradFill flip="none" rotWithShape="1">
            <a:gsLst>
              <a:gs pos="0">
                <a:schemeClr val="tx1">
                  <a:alpha val="0"/>
                </a:schemeClr>
              </a:gs>
              <a:gs pos="100000">
                <a:srgbClr val="FFFFFF">
                  <a:alpha val="0"/>
                </a:srgbClr>
              </a:gs>
              <a:gs pos="1000">
                <a:schemeClr val="tx1"/>
              </a:gs>
            </a:gsLst>
            <a:lin ang="5400000" scaled="0"/>
            <a:tileRect/>
          </a:gradFill>
          <a:ln w="9525">
            <a:noFill/>
            <a:round/>
            <a:headEnd/>
            <a:tailEnd/>
          </a:ln>
          <a:effectLst/>
        </p:spPr>
        <p:txBody>
          <a:bodyPr wrap="none" anchor="ctr"/>
          <a:lstStyle/>
          <a:p>
            <a:pPr>
              <a:defRPr/>
            </a:pPr>
            <a:endParaRPr lang="en-US" dirty="0">
              <a:cs typeface="Arial" charset="0"/>
            </a:endParaRPr>
          </a:p>
        </p:txBody>
      </p:sp>
      <p:sp>
        <p:nvSpPr>
          <p:cNvPr id="11" name="Rectangle 2"/>
          <p:cNvSpPr>
            <a:spLocks noChangeArrowheads="1"/>
          </p:cNvSpPr>
          <p:nvPr/>
        </p:nvSpPr>
        <p:spPr bwMode="auto">
          <a:xfrm>
            <a:off x="0" y="730250"/>
            <a:ext cx="9144000" cy="1260475"/>
          </a:xfrm>
          <a:prstGeom prst="rect">
            <a:avLst/>
          </a:prstGeom>
          <a:gradFill flip="none" rotWithShape="1">
            <a:gsLst>
              <a:gs pos="0">
                <a:schemeClr val="tx1">
                  <a:alpha val="0"/>
                </a:schemeClr>
              </a:gs>
              <a:gs pos="100000">
                <a:srgbClr val="FFFFFF">
                  <a:alpha val="0"/>
                </a:srgbClr>
              </a:gs>
              <a:gs pos="1000">
                <a:schemeClr val="tx1"/>
              </a:gs>
            </a:gsLst>
            <a:lin ang="5400000" scaled="0"/>
            <a:tileRect/>
          </a:gradFill>
          <a:ln w="9525">
            <a:noFill/>
            <a:round/>
            <a:headEnd/>
            <a:tailEnd/>
          </a:ln>
          <a:effectLst/>
        </p:spPr>
        <p:txBody>
          <a:bodyPr wrap="none" anchor="ctr"/>
          <a:lstStyle/>
          <a:p>
            <a:pPr>
              <a:defRPr/>
            </a:pPr>
            <a:endParaRPr lang="en-US" dirty="0">
              <a:cs typeface="Arial" charset="0"/>
            </a:endParaRPr>
          </a:p>
        </p:txBody>
      </p:sp>
      <p:sp>
        <p:nvSpPr>
          <p:cNvPr id="3077" name="Text Box 5"/>
          <p:cNvSpPr txBox="1">
            <a:spLocks noChangeArrowheads="1"/>
          </p:cNvSpPr>
          <p:nvPr/>
        </p:nvSpPr>
        <p:spPr bwMode="auto">
          <a:xfrm>
            <a:off x="620713" y="333375"/>
            <a:ext cx="5634037" cy="863600"/>
          </a:xfrm>
          <a:prstGeom prst="rect">
            <a:avLst/>
          </a:prstGeom>
          <a:noFill/>
          <a:ln w="9525">
            <a:noFill/>
            <a:round/>
            <a:headEnd/>
            <a:tailEnd/>
          </a:ln>
          <a:effectLst>
            <a:outerShdw blurRad="50800" dist="38100" dir="2700000">
              <a:srgbClr val="000000">
                <a:alpha val="75000"/>
              </a:srgbClr>
            </a:outerShdw>
          </a:effectLst>
        </p:spPr>
        <p:txBody>
          <a:bodyPr wrap="none"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5000" b="1" i="0" dirty="0">
                <a:solidFill>
                  <a:srgbClr val="FFFFFF"/>
                </a:solidFill>
                <a:ea typeface="Arial" charset="0"/>
                <a:cs typeface="Arial" charset="0"/>
              </a:rPr>
              <a:t>How to construct a</a:t>
            </a:r>
            <a:endParaRPr lang="en-GB" sz="5000" b="1" i="0" dirty="0">
              <a:solidFill>
                <a:srgbClr val="FFFFFF"/>
              </a:solidFill>
              <a:ea typeface="Arial" charset="0"/>
              <a:cs typeface="Arial" charset="0"/>
            </a:endParaRPr>
          </a:p>
        </p:txBody>
      </p:sp>
      <p:sp>
        <p:nvSpPr>
          <p:cNvPr id="8" name="Text Box 5"/>
          <p:cNvSpPr txBox="1">
            <a:spLocks noChangeArrowheads="1"/>
          </p:cNvSpPr>
          <p:nvPr/>
        </p:nvSpPr>
        <p:spPr bwMode="auto">
          <a:xfrm>
            <a:off x="1746626" y="724785"/>
            <a:ext cx="7145854" cy="863955"/>
          </a:xfrm>
          <a:prstGeom prst="rect">
            <a:avLst/>
          </a:prstGeom>
          <a:noFill/>
          <a:ln w="9525">
            <a:noFill/>
            <a:round/>
            <a:headEnd/>
            <a:tailEnd/>
          </a:ln>
          <a:effectLst>
            <a:outerShdw blurRad="50800" dist="38100" dir="2700000">
              <a:srgbClr val="000000">
                <a:alpha val="81000"/>
              </a:srgbClr>
            </a:outerShdw>
          </a:effectLst>
        </p:spPr>
        <p:txBody>
          <a:bodyPr wrap="none"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5000" b="1" i="0" dirty="0">
                <a:solidFill>
                  <a:srgbClr val="FFFFFF"/>
                </a:solidFill>
                <a:effectLst>
                  <a:glow rad="101600">
                    <a:schemeClr val="tx1">
                      <a:alpha val="75000"/>
                    </a:schemeClr>
                  </a:glow>
                </a:effectLst>
                <a:ea typeface="Arial" charset="0"/>
                <a:cs typeface="Arial" charset="0"/>
              </a:rPr>
              <a:t>Minimal Theory of Mind</a:t>
            </a:r>
            <a:endParaRPr lang="en-GB" sz="5000" b="1" i="0" dirty="0">
              <a:solidFill>
                <a:srgbClr val="FFFFFF"/>
              </a:solidFill>
              <a:effectLst>
                <a:glow rad="101600">
                  <a:schemeClr val="tx1">
                    <a:alpha val="75000"/>
                  </a:schemeClr>
                </a:glow>
              </a:effectLst>
              <a:ea typeface="Arial" charset="0"/>
              <a:cs typeface="Arial" charset="0"/>
            </a:endParaRPr>
          </a:p>
        </p:txBody>
      </p:sp>
      <p:pic>
        <p:nvPicPr>
          <p:cNvPr id="116742" name="Picture 4"/>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bwMode="auto">
          <a:xfrm>
            <a:off x="4049713" y="1214438"/>
            <a:ext cx="4651375" cy="620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ChangeArrowheads="1"/>
          </p:cNvSpPr>
          <p:nvPr/>
        </p:nvSpPr>
        <p:spPr bwMode="auto">
          <a:xfrm rot="-60000">
            <a:off x="2444750" y="1319213"/>
            <a:ext cx="1430338" cy="36036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6386" name="Rectangle 3"/>
          <p:cNvSpPr>
            <a:spLocks noChangeArrowheads="1"/>
          </p:cNvSpPr>
          <p:nvPr/>
        </p:nvSpPr>
        <p:spPr bwMode="auto">
          <a:xfrm>
            <a:off x="468313" y="3694113"/>
            <a:ext cx="5761037" cy="2436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our [typical adult humans</a:t>
            </a:r>
            <a:r>
              <a:rPr lang="ja-JP" altLang="en-GB" i="0"/>
              <a:t>’</a:t>
            </a:r>
            <a:r>
              <a:rPr lang="en-GB" altLang="ja-JP" i="0"/>
              <a:t>] fundamental conception of what it is to know that P is itself an explanatory conception […] we think of S</a:t>
            </a:r>
            <a:r>
              <a:rPr lang="ja-JP" altLang="en-GB" i="0"/>
              <a:t>’</a:t>
            </a:r>
            <a:r>
              <a:rPr lang="en-GB" altLang="ja-JP" i="0"/>
              <a:t>s knowledge that P as something that can properly be explained by reference to what S has perceived or remembered or proved or ...</a:t>
            </a:r>
            <a:r>
              <a:rPr lang="ja-JP" altLang="en-GB" i="0"/>
              <a:t>”</a:t>
            </a:r>
            <a:r>
              <a:rPr lang="en-GB" altLang="ja-JP" i="0"/>
              <a:t> </a:t>
            </a:r>
          </a:p>
          <a:p>
            <a:pPr algn="r"/>
            <a:r>
              <a:rPr lang="en-GB" i="0"/>
              <a:t>(Cassam 2007: 356)</a:t>
            </a:r>
          </a:p>
        </p:txBody>
      </p:sp>
      <p:sp>
        <p:nvSpPr>
          <p:cNvPr id="16387" name="Rectangle 4"/>
          <p:cNvSpPr>
            <a:spLocks noChangeArrowheads="1"/>
          </p:cNvSpPr>
          <p:nvPr/>
        </p:nvSpPr>
        <p:spPr bwMode="auto">
          <a:xfrm>
            <a:off x="468313" y="931863"/>
            <a:ext cx="5761037" cy="176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chimpanzees understand … intentions … perception and </a:t>
            </a:r>
            <a:r>
              <a:rPr lang="en-GB" altLang="ja-JP" i="0">
                <a:solidFill>
                  <a:schemeClr val="tx1"/>
                </a:solidFill>
              </a:rPr>
              <a:t>knowledge</a:t>
            </a:r>
            <a:r>
              <a:rPr lang="en-GB" altLang="ja-JP" i="0"/>
              <a:t> … Moreover, they understand how these psychological states work together to produce intentional action</a:t>
            </a:r>
            <a:r>
              <a:rPr lang="ja-JP" altLang="en-GB" i="0"/>
              <a:t>”</a:t>
            </a:r>
            <a:r>
              <a:rPr lang="en-GB" altLang="ja-JP" i="0"/>
              <a:t> </a:t>
            </a:r>
          </a:p>
          <a:p>
            <a:pPr algn="r"/>
            <a:r>
              <a:rPr lang="en-GB" i="0"/>
              <a:t>(Call &amp; Tomasello 2008:191)</a:t>
            </a:r>
          </a:p>
        </p:txBody>
      </p:sp>
      <p:pic>
        <p:nvPicPr>
          <p:cNvPr id="16388"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8300" y="3860800"/>
            <a:ext cx="1571625" cy="2132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90" name="Picture 7" descr="tomasello_cutout"/>
          <p:cNvPicPr>
            <a:picLocks noChangeAspect="1" noChangeArrowheads="1"/>
          </p:cNvPicPr>
          <p:nvPr/>
        </p:nvPicPr>
        <p:blipFill>
          <a:blip r:embed="rId4">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0833"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2555776" y="2132856"/>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6" name="Text Box 2"/>
          <p:cNvSpPr txBox="1">
            <a:spLocks noChangeArrowheads="1"/>
          </p:cNvSpPr>
          <p:nvPr/>
        </p:nvSpPr>
        <p:spPr bwMode="auto">
          <a:xfrm>
            <a:off x="2339752" y="43312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obstacle</a:t>
            </a:r>
          </a:p>
        </p:txBody>
      </p:sp>
      <p:sp>
        <p:nvSpPr>
          <p:cNvPr id="7" name="Text Box 2"/>
          <p:cNvSpPr txBox="1">
            <a:spLocks noChangeArrowheads="1"/>
          </p:cNvSpPr>
          <p:nvPr/>
        </p:nvSpPr>
        <p:spPr bwMode="auto">
          <a:xfrm>
            <a:off x="3779912" y="3379639"/>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
        <p:nvSpPr>
          <p:cNvPr id="11" name="Text Box 2"/>
          <p:cNvSpPr txBox="1">
            <a:spLocks noChangeArrowheads="1"/>
          </p:cNvSpPr>
          <p:nvPr/>
        </p:nvSpPr>
        <p:spPr bwMode="auto">
          <a:xfrm>
            <a:off x="3491880" y="551723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Grasp of everyday psychological concepts like belief, desire, knowledge and intention is all-or-nothing.</a:t>
            </a:r>
            <a:endParaRPr lang="en-GB" dirty="0">
              <a:solidFill>
                <a:schemeClr val="accent3"/>
              </a:solidFill>
              <a:effectLst>
                <a:glow rad="101600">
                  <a:schemeClr val="tx1">
                    <a:alpha val="75000"/>
                  </a:schemeClr>
                </a:glow>
              </a:effectLst>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2" descr="P7180704"/>
          <p:cNvPicPr>
            <a:picLocks noChangeAspect="1" noChangeArrowheads="1"/>
          </p:cNvPicPr>
          <p:nvPr/>
        </p:nvPicPr>
        <p:blipFill>
          <a:blip r:embed="rId2">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59487" name="Rectangle 31"/>
          <p:cNvSpPr>
            <a:spLocks noChangeArrowheads="1"/>
          </p:cNvSpPr>
          <p:nvPr/>
        </p:nvSpPr>
        <p:spPr bwMode="auto">
          <a:xfrm flipV="1">
            <a:off x="0" y="-60325"/>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8" name="Text Box 3"/>
          <p:cNvSpPr txBox="1">
            <a:spLocks noChangeArrowheads="1"/>
          </p:cNvSpPr>
          <p:nvPr/>
        </p:nvSpPr>
        <p:spPr bwMode="auto">
          <a:xfrm>
            <a:off x="468313" y="404813"/>
            <a:ext cx="3816350" cy="1096962"/>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Picture 2" descr="P7180704"/>
          <p:cNvPicPr>
            <a:picLocks noChangeAspect="1" noChangeArrowheads="1"/>
          </p:cNvPicPr>
          <p:nvPr/>
        </p:nvPicPr>
        <p:blipFill>
          <a:blip r:embed="rId2">
            <a:lum bright="-24000"/>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62883" name="Rectangle 3"/>
          <p:cNvSpPr>
            <a:spLocks noChangeArrowheads="1"/>
          </p:cNvSpPr>
          <p:nvPr/>
        </p:nvSpPr>
        <p:spPr bwMode="auto">
          <a:xfrm flipV="1">
            <a:off x="0" y="0"/>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10" name="Text Box 2"/>
          <p:cNvSpPr txBox="1">
            <a:spLocks noChangeArrowheads="1"/>
          </p:cNvSpPr>
          <p:nvPr/>
        </p:nvSpPr>
        <p:spPr bwMode="auto">
          <a:xfrm>
            <a:off x="468313" y="404813"/>
            <a:ext cx="3816350" cy="260508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a:p>
            <a:pPr eaLnBrk="1" hangingPunct="1">
              <a:spcBef>
                <a:spcPct val="50000"/>
              </a:spcBef>
              <a:defRPr/>
            </a:pPr>
            <a:r>
              <a:rPr lang="en-GB" b="1" i="0" smtClean="0"/>
              <a:t>18-month-olds</a:t>
            </a:r>
            <a:r>
              <a:rPr lang="en-GB" i="0" smtClean="0"/>
              <a:t> point to inform, and predict actions based on false beliefs</a:t>
            </a:r>
          </a:p>
          <a:p>
            <a:pPr eaLnBrk="1" hangingPunct="1">
              <a:defRPr/>
            </a:pPr>
            <a:endParaRPr lang="en-GB" i="0" smtClean="0"/>
          </a:p>
        </p:txBody>
      </p:sp>
      <p:sp>
        <p:nvSpPr>
          <p:cNvPr id="11" name="Text Box 3"/>
          <p:cNvSpPr txBox="1">
            <a:spLocks noChangeArrowheads="1"/>
          </p:cNvSpPr>
          <p:nvPr/>
        </p:nvSpPr>
        <p:spPr bwMode="auto">
          <a:xfrm>
            <a:off x="4932363" y="1706563"/>
            <a:ext cx="3816350" cy="42703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(Liszkowski et al 2006)</a:t>
            </a:r>
          </a:p>
        </p:txBody>
      </p:sp>
      <p:sp>
        <p:nvSpPr>
          <p:cNvPr id="12" name="Text Box 4"/>
          <p:cNvSpPr txBox="1">
            <a:spLocks noChangeArrowheads="1"/>
          </p:cNvSpPr>
          <p:nvPr/>
        </p:nvSpPr>
        <p:spPr bwMode="auto">
          <a:xfrm>
            <a:off x="4932363" y="2209800"/>
            <a:ext cx="3816350" cy="762000"/>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(Onishi &amp; Baillargeon 2005; Southgate et al 2007)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2" descr="P7180704"/>
          <p:cNvPicPr>
            <a:picLocks noChangeAspect="1" noChangeArrowheads="1"/>
          </p:cNvPicPr>
          <p:nvPr/>
        </p:nvPicPr>
        <p:blipFill>
          <a:blip r:embed="rId2">
            <a:lum bright="-48000"/>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3"/>
          <p:cNvSpPr>
            <a:spLocks noChangeArrowheads="1"/>
          </p:cNvSpPr>
          <p:nvPr/>
        </p:nvSpPr>
        <p:spPr bwMode="auto">
          <a:xfrm flipV="1">
            <a:off x="0" y="0"/>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705545" name="Text Box 9"/>
          <p:cNvSpPr txBox="1">
            <a:spLocks noChangeArrowheads="1"/>
          </p:cNvSpPr>
          <p:nvPr/>
        </p:nvSpPr>
        <p:spPr bwMode="auto">
          <a:xfrm>
            <a:off x="468313" y="404813"/>
            <a:ext cx="3816350" cy="4448175"/>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a:p>
            <a:pPr eaLnBrk="1" hangingPunct="1">
              <a:spcBef>
                <a:spcPct val="50000"/>
              </a:spcBef>
              <a:defRPr/>
            </a:pPr>
            <a:r>
              <a:rPr lang="en-GB" b="1" i="0" smtClean="0"/>
              <a:t>18-month-olds</a:t>
            </a:r>
            <a:r>
              <a:rPr lang="en-GB" i="0" smtClean="0"/>
              <a:t> point to inform, and predict actions based on false beliefs</a:t>
            </a:r>
          </a:p>
          <a:p>
            <a:pPr eaLnBrk="1" hangingPunct="1">
              <a:defRPr/>
            </a:pPr>
            <a:endParaRPr lang="en-GB" i="0" smtClean="0"/>
          </a:p>
          <a:p>
            <a:pPr eaLnBrk="1" hangingPunct="1">
              <a:spcBef>
                <a:spcPct val="50000"/>
              </a:spcBef>
              <a:defRPr/>
            </a:pPr>
            <a:r>
              <a:rPr lang="en-GB" b="1" i="0" smtClean="0"/>
              <a:t>Scrub-jays </a:t>
            </a:r>
            <a:r>
              <a:rPr lang="en-GB" i="0" smtClean="0"/>
              <a:t>selectively re-cache their food in ways that deprive competitors of knowledge of its location </a:t>
            </a:r>
          </a:p>
          <a:p>
            <a:pPr eaLnBrk="1" hangingPunct="1">
              <a:defRPr/>
            </a:pPr>
            <a:endParaRPr lang="en-GB" i="0" smtClean="0"/>
          </a:p>
        </p:txBody>
      </p:sp>
      <p:sp>
        <p:nvSpPr>
          <p:cNvPr id="705546" name="Text Box 10"/>
          <p:cNvSpPr txBox="1">
            <a:spLocks noChangeArrowheads="1"/>
          </p:cNvSpPr>
          <p:nvPr/>
        </p:nvSpPr>
        <p:spPr bwMode="auto">
          <a:xfrm>
            <a:off x="4932363" y="1706563"/>
            <a:ext cx="3816350" cy="42703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(Liszkowski et al 2006)</a:t>
            </a:r>
          </a:p>
        </p:txBody>
      </p:sp>
      <p:sp>
        <p:nvSpPr>
          <p:cNvPr id="705547" name="Text Box 11"/>
          <p:cNvSpPr txBox="1">
            <a:spLocks noChangeArrowheads="1"/>
          </p:cNvSpPr>
          <p:nvPr/>
        </p:nvSpPr>
        <p:spPr bwMode="auto">
          <a:xfrm>
            <a:off x="4932363" y="2209800"/>
            <a:ext cx="3816350" cy="762000"/>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(Onishi &amp; Baillargeon 2005; Southgate et al 2007)</a:t>
            </a:r>
          </a:p>
        </p:txBody>
      </p:sp>
      <p:sp>
        <p:nvSpPr>
          <p:cNvPr id="705548" name="Text Box 12"/>
          <p:cNvSpPr txBox="1">
            <a:spLocks noChangeArrowheads="1"/>
          </p:cNvSpPr>
          <p:nvPr/>
        </p:nvSpPr>
        <p:spPr bwMode="auto">
          <a:xfrm>
            <a:off x="4932363" y="4076700"/>
            <a:ext cx="3816350" cy="427038"/>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(Clayton, Dally &amp; Emery 2007)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ext Box 2"/>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1506" name="Text Box 3"/>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1507" name="Text Box 4"/>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1508" name="Text Box 5"/>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1509" name="Text Box 6"/>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1510" name="Text Box 7"/>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ChangeArrowheads="1"/>
          </p:cNvSpPr>
          <p:nvPr/>
        </p:nvSpPr>
        <p:spPr bwMode="auto">
          <a:xfrm rot="-60000">
            <a:off x="2406650" y="438150"/>
            <a:ext cx="985838" cy="360363"/>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22530" name="Text Box 3"/>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solidFill>
                  <a:schemeClr val="tx1"/>
                </a:solidFill>
              </a:rPr>
              <a:t>abilities</a:t>
            </a:r>
            <a:r>
              <a:rPr lang="en-GB"/>
              <a:t>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2531" name="Text Box 4"/>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2532" name="Text Box 5"/>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2533" name="Text Box 6"/>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2534" name="Text Box 7"/>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2535" name="Text Box 8"/>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ext Box 3"/>
          <p:cNvSpPr txBox="1">
            <a:spLocks noChangeArrowheads="1"/>
          </p:cNvSpPr>
          <p:nvPr/>
        </p:nvSpPr>
        <p:spPr bwMode="auto">
          <a:xfrm>
            <a:off x="468313" y="404813"/>
            <a:ext cx="3816350" cy="635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3554" name="Text Box 4"/>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3555" name="Text Box 5"/>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3556" name="Text Box 6"/>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3557" name="Text Box 7"/>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3558" name="Text Box 8"/>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3"/>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4578" name="Text Box 4"/>
          <p:cNvSpPr txBox="1">
            <a:spLocks noChangeArrowheads="1"/>
          </p:cNvSpPr>
          <p:nvPr/>
        </p:nvSpPr>
        <p:spPr bwMode="auto">
          <a:xfrm>
            <a:off x="4932363" y="404813"/>
            <a:ext cx="3816350"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a:t>
            </a:r>
          </a:p>
          <a:p>
            <a:pPr eaLnBrk="1" hangingPunct="1">
              <a:spcBef>
                <a:spcPct val="50000"/>
              </a:spcBef>
            </a:pPr>
            <a:endParaRPr lang="en-GB" i="0">
              <a:solidFill>
                <a:schemeClr val="tx1"/>
              </a:solidFill>
            </a:endParaRPr>
          </a:p>
          <a:p>
            <a:pPr eaLnBrk="1" hangingPunct="1">
              <a:spcBef>
                <a:spcPct val="50000"/>
              </a:spcBef>
            </a:pPr>
            <a:endParaRPr lang="en-GB" i="0">
              <a:solidFill>
                <a:schemeClr val="tx1"/>
              </a:solidFill>
            </a:endParaRPr>
          </a:p>
        </p:txBody>
      </p:sp>
      <p:sp>
        <p:nvSpPr>
          <p:cNvPr id="24579" name="Text Box 6"/>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5602" name="Text Box 3"/>
          <p:cNvSpPr txBox="1">
            <a:spLocks noChangeArrowheads="1"/>
          </p:cNvSpPr>
          <p:nvPr/>
        </p:nvSpPr>
        <p:spPr bwMode="auto">
          <a:xfrm>
            <a:off x="4932363" y="404813"/>
            <a:ext cx="3816350" cy="491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a:t>
            </a:r>
            <a:r>
              <a:rPr lang="en-GB">
                <a:solidFill>
                  <a:schemeClr val="tx1"/>
                </a:solidFill>
              </a:rPr>
              <a:t> </a:t>
            </a:r>
            <a:r>
              <a:rPr lang="en-GB" i="0">
                <a:solidFill>
                  <a:schemeClr val="tx1"/>
                </a:solidFill>
              </a:rPr>
              <a:t>hard, for it requires</a:t>
            </a:r>
          </a:p>
          <a:p>
            <a:pPr eaLnBrk="1" hangingPunct="1">
              <a:spcBef>
                <a:spcPct val="50000"/>
              </a:spcBef>
            </a:pPr>
            <a:r>
              <a:rPr lang="en-GB" i="0">
                <a:solidFill>
                  <a:schemeClr val="tx1"/>
                </a:solidFill>
              </a:rPr>
              <a:t>(a) conceptual sophistication</a:t>
            </a:r>
          </a:p>
          <a:p>
            <a:pPr eaLnBrk="1" hangingPunct="1">
              <a:spcBef>
                <a:spcPct val="25000"/>
              </a:spcBef>
            </a:pPr>
            <a:r>
              <a:rPr lang="en-GB" i="0">
                <a:solidFill>
                  <a:schemeClr val="tx1"/>
                </a:solidFill>
              </a:rPr>
              <a:t>- takes years to develop</a:t>
            </a:r>
          </a:p>
          <a:p>
            <a:pPr eaLnBrk="1" hangingPunct="1">
              <a:spcBef>
                <a:spcPct val="25000"/>
              </a:spcBef>
            </a:pPr>
            <a:r>
              <a:rPr lang="en-GB" i="0">
                <a:solidFill>
                  <a:schemeClr val="tx1"/>
                </a:solidFill>
              </a:rPr>
              <a:t>- development tied to acquisition of  executive function and language</a:t>
            </a:r>
          </a:p>
          <a:p>
            <a:pPr eaLnBrk="1" hangingPunct="1">
              <a:spcBef>
                <a:spcPct val="25000"/>
              </a:spcBef>
            </a:pPr>
            <a:r>
              <a:rPr lang="en-GB" i="0">
                <a:solidFill>
                  <a:schemeClr val="tx1"/>
                </a:solidFill>
              </a:rPr>
              <a:t>- development facilitated by training and siblings</a:t>
            </a:r>
          </a:p>
          <a:p>
            <a:pPr eaLnBrk="1" hangingPunct="1">
              <a:spcBef>
                <a:spcPct val="50000"/>
              </a:spcBef>
            </a:pPr>
            <a:endParaRPr lang="en-GB" i="0">
              <a:solidFill>
                <a:schemeClr val="tx1"/>
              </a:solidFill>
            </a:endParaRPr>
          </a:p>
          <a:p>
            <a:pPr eaLnBrk="1" hangingPunct="1">
              <a:spcBef>
                <a:spcPct val="50000"/>
              </a:spcBef>
            </a:pPr>
            <a:endParaRPr lang="en-GB" i="0">
              <a:solidFill>
                <a:schemeClr val="tx1"/>
              </a:solidFill>
            </a:endParaRPr>
          </a:p>
        </p:txBody>
      </p:sp>
      <p:sp>
        <p:nvSpPr>
          <p:cNvPr id="25603" name="Text Box 5"/>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3"/>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6626" name="Text Box 4"/>
          <p:cNvSpPr txBox="1">
            <a:spLocks noChangeArrowheads="1"/>
          </p:cNvSpPr>
          <p:nvPr/>
        </p:nvSpPr>
        <p:spPr bwMode="auto">
          <a:xfrm>
            <a:off x="4932363" y="404813"/>
            <a:ext cx="3816350"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 for it requires</a:t>
            </a:r>
          </a:p>
          <a:p>
            <a:pPr eaLnBrk="1" hangingPunct="1">
              <a:spcBef>
                <a:spcPct val="50000"/>
              </a:spcBef>
            </a:pPr>
            <a:r>
              <a:rPr lang="en-GB" i="0">
                <a:solidFill>
                  <a:schemeClr val="bg2"/>
                </a:solidFill>
              </a:rPr>
              <a:t>(a) conceptual sophistication</a:t>
            </a:r>
          </a:p>
          <a:p>
            <a:pPr eaLnBrk="1" hangingPunct="1">
              <a:spcBef>
                <a:spcPct val="25000"/>
              </a:spcBef>
            </a:pPr>
            <a:r>
              <a:rPr lang="en-GB" i="0">
                <a:solidFill>
                  <a:schemeClr val="bg2"/>
                </a:solidFill>
              </a:rPr>
              <a:t>- takes years to develop</a:t>
            </a:r>
          </a:p>
          <a:p>
            <a:pPr eaLnBrk="1" hangingPunct="1">
              <a:spcBef>
                <a:spcPct val="25000"/>
              </a:spcBef>
            </a:pPr>
            <a:r>
              <a:rPr lang="en-GB" i="0">
                <a:solidFill>
                  <a:schemeClr val="bg2"/>
                </a:solidFill>
              </a:rPr>
              <a:t>- development tied to acquisition of  executive function and language</a:t>
            </a:r>
          </a:p>
          <a:p>
            <a:pPr eaLnBrk="1" hangingPunct="1">
              <a:spcBef>
                <a:spcPct val="25000"/>
              </a:spcBef>
            </a:pPr>
            <a:r>
              <a:rPr lang="en-GB" i="0">
                <a:solidFill>
                  <a:schemeClr val="bg2"/>
                </a:solidFill>
              </a:rPr>
              <a:t>- development facilitated by training and siblings</a:t>
            </a:r>
          </a:p>
          <a:p>
            <a:pPr eaLnBrk="1" hangingPunct="1">
              <a:spcBef>
                <a:spcPct val="50000"/>
              </a:spcBef>
            </a:pPr>
            <a:endParaRPr lang="en-GB" i="0">
              <a:solidFill>
                <a:schemeClr val="bg2"/>
              </a:solidFill>
            </a:endParaRPr>
          </a:p>
          <a:p>
            <a:pPr eaLnBrk="1" hangingPunct="1">
              <a:spcBef>
                <a:spcPct val="50000"/>
              </a:spcBef>
            </a:pPr>
            <a:r>
              <a:rPr lang="en-GB" i="0">
                <a:solidFill>
                  <a:schemeClr val="tx1"/>
                </a:solidFill>
              </a:rPr>
              <a:t>(b) scarce cognitive resources</a:t>
            </a:r>
          </a:p>
          <a:p>
            <a:pPr eaLnBrk="1" hangingPunct="1">
              <a:spcBef>
                <a:spcPct val="25000"/>
              </a:spcBef>
            </a:pPr>
            <a:r>
              <a:rPr lang="en-GB" i="0">
                <a:solidFill>
                  <a:schemeClr val="tx1"/>
                </a:solidFill>
              </a:rPr>
              <a:t>- attention</a:t>
            </a:r>
          </a:p>
          <a:p>
            <a:pPr eaLnBrk="1" hangingPunct="1">
              <a:spcBef>
                <a:spcPct val="25000"/>
              </a:spcBef>
            </a:pPr>
            <a:r>
              <a:rPr lang="en-GB" i="0">
                <a:solidFill>
                  <a:schemeClr val="tx1"/>
                </a:solidFill>
              </a:rPr>
              <a:t>- working memory</a:t>
            </a:r>
          </a:p>
        </p:txBody>
      </p:sp>
      <p:sp>
        <p:nvSpPr>
          <p:cNvPr id="26627" name="Text Box 6"/>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7650" name="Text Box 3"/>
          <p:cNvSpPr txBox="1">
            <a:spLocks noChangeArrowheads="1"/>
          </p:cNvSpPr>
          <p:nvPr/>
        </p:nvSpPr>
        <p:spPr bwMode="auto">
          <a:xfrm>
            <a:off x="4932363" y="404813"/>
            <a:ext cx="3816350"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 for it requires</a:t>
            </a:r>
          </a:p>
          <a:p>
            <a:pPr eaLnBrk="1" hangingPunct="1">
              <a:spcBef>
                <a:spcPct val="50000"/>
              </a:spcBef>
            </a:pPr>
            <a:r>
              <a:rPr lang="en-GB" i="0">
                <a:solidFill>
                  <a:schemeClr val="tx1"/>
                </a:solidFill>
              </a:rPr>
              <a:t>(a) conceptual sophistication</a:t>
            </a:r>
          </a:p>
          <a:p>
            <a:pPr eaLnBrk="1" hangingPunct="1">
              <a:spcBef>
                <a:spcPct val="25000"/>
              </a:spcBef>
            </a:pPr>
            <a:r>
              <a:rPr lang="en-GB" i="0">
                <a:solidFill>
                  <a:schemeClr val="tx1"/>
                </a:solidFill>
              </a:rPr>
              <a:t>- takes years to develop</a:t>
            </a:r>
          </a:p>
          <a:p>
            <a:pPr eaLnBrk="1" hangingPunct="1">
              <a:spcBef>
                <a:spcPct val="25000"/>
              </a:spcBef>
            </a:pPr>
            <a:r>
              <a:rPr lang="en-GB" i="0">
                <a:solidFill>
                  <a:schemeClr val="tx1"/>
                </a:solidFill>
              </a:rPr>
              <a:t>- development tied to acquisition of  executive function and language</a:t>
            </a:r>
          </a:p>
          <a:p>
            <a:pPr eaLnBrk="1" hangingPunct="1">
              <a:spcBef>
                <a:spcPct val="25000"/>
              </a:spcBef>
            </a:pPr>
            <a:r>
              <a:rPr lang="en-GB" i="0">
                <a:solidFill>
                  <a:schemeClr val="tx1"/>
                </a:solidFill>
              </a:rPr>
              <a:t>- development facilitated by training and siblings</a:t>
            </a:r>
          </a:p>
          <a:p>
            <a:pPr eaLnBrk="1" hangingPunct="1">
              <a:spcBef>
                <a:spcPct val="50000"/>
              </a:spcBef>
            </a:pPr>
            <a:endParaRPr lang="en-GB" i="0">
              <a:solidFill>
                <a:schemeClr val="tx1"/>
              </a:solidFill>
            </a:endParaRPr>
          </a:p>
          <a:p>
            <a:pPr eaLnBrk="1" hangingPunct="1">
              <a:spcBef>
                <a:spcPct val="50000"/>
              </a:spcBef>
            </a:pPr>
            <a:r>
              <a:rPr lang="en-GB" i="0">
                <a:solidFill>
                  <a:schemeClr val="tx1"/>
                </a:solidFill>
              </a:rPr>
              <a:t>(b) scarce cognitive resources</a:t>
            </a:r>
          </a:p>
          <a:p>
            <a:pPr eaLnBrk="1" hangingPunct="1">
              <a:spcBef>
                <a:spcPct val="25000"/>
              </a:spcBef>
            </a:pPr>
            <a:r>
              <a:rPr lang="en-GB" i="0">
                <a:solidFill>
                  <a:schemeClr val="tx1"/>
                </a:solidFill>
              </a:rPr>
              <a:t>- attention</a:t>
            </a:r>
          </a:p>
          <a:p>
            <a:pPr eaLnBrk="1" hangingPunct="1">
              <a:spcBef>
                <a:spcPct val="25000"/>
              </a:spcBef>
            </a:pPr>
            <a:r>
              <a:rPr lang="en-GB" i="0">
                <a:solidFill>
                  <a:schemeClr val="tx1"/>
                </a:solidFill>
              </a:rPr>
              <a:t>- working memory</a:t>
            </a:r>
          </a:p>
        </p:txBody>
      </p:sp>
      <p:sp>
        <p:nvSpPr>
          <p:cNvPr id="27651" name="Text Box 4"/>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ext Box 3"/>
          <p:cNvSpPr txBox="1">
            <a:spLocks noChangeArrowheads="1"/>
          </p:cNvSpPr>
          <p:nvPr/>
        </p:nvSpPr>
        <p:spPr bwMode="auto">
          <a:xfrm>
            <a:off x="665163" y="369888"/>
            <a:ext cx="7812087" cy="596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Aft>
                <a:spcPct val="50000"/>
              </a:spcAft>
            </a:pPr>
            <a:r>
              <a:rPr lang="en-GB" i="0"/>
              <a:t>Propositional attitudes … </a:t>
            </a:r>
          </a:p>
          <a:p>
            <a:pPr eaLnBrk="1" hangingPunct="1">
              <a:spcAft>
                <a:spcPct val="50000"/>
              </a:spcAft>
            </a:pPr>
            <a:r>
              <a:rPr lang="en-GB" i="0"/>
              <a:t>cause actions</a:t>
            </a:r>
          </a:p>
          <a:p>
            <a:pPr eaLnBrk="1" hangingPunct="1">
              <a:spcAft>
                <a:spcPct val="50000"/>
              </a:spcAft>
            </a:pPr>
            <a:r>
              <a:rPr lang="en-GB" i="0"/>
              <a:t>resemble </a:t>
            </a:r>
            <a:r>
              <a:rPr lang="ja-JP" altLang="en-GB" i="0"/>
              <a:t>“</a:t>
            </a:r>
            <a:r>
              <a:rPr lang="en-GB" altLang="ja-JP" i="0"/>
              <a:t>intervening variables</a:t>
            </a:r>
            <a:r>
              <a:rPr lang="ja-JP" altLang="en-GB" i="0"/>
              <a:t>”</a:t>
            </a:r>
            <a:r>
              <a:rPr lang="en-GB" altLang="ja-JP" i="0"/>
              <a:t> linking environment to behaviour</a:t>
            </a:r>
          </a:p>
          <a:p>
            <a:pPr eaLnBrk="1" hangingPunct="1">
              <a:spcAft>
                <a:spcPct val="50000"/>
              </a:spcAft>
            </a:pPr>
            <a:r>
              <a:rPr lang="en-GB" i="0"/>
              <a:t>have contents which may be true or false</a:t>
            </a:r>
          </a:p>
          <a:p>
            <a:pPr eaLnBrk="1" hangingPunct="1">
              <a:spcAft>
                <a:spcPct val="50000"/>
              </a:spcAft>
            </a:pPr>
            <a:r>
              <a:rPr lang="en-GB" i="0"/>
              <a:t>have contents which may refer to non-existent entities </a:t>
            </a:r>
          </a:p>
          <a:p>
            <a:pPr eaLnBrk="1" hangingPunct="1">
              <a:spcAft>
                <a:spcPct val="50000"/>
              </a:spcAft>
            </a:pPr>
            <a:r>
              <a:rPr lang="en-GB" i="0"/>
              <a:t>are involved in uncodifiably complex causal interactions</a:t>
            </a:r>
          </a:p>
          <a:p>
            <a:pPr eaLnBrk="1" hangingPunct="1">
              <a:spcAft>
                <a:spcPct val="50000"/>
              </a:spcAft>
            </a:pPr>
            <a:r>
              <a:rPr lang="en-GB" i="0"/>
              <a:t>have contents which are individuated by senses, not only by referents</a:t>
            </a:r>
          </a:p>
          <a:p>
            <a:pPr eaLnBrk="1" hangingPunct="1">
              <a:spcAft>
                <a:spcPct val="50000"/>
              </a:spcAft>
            </a:pPr>
            <a:r>
              <a:rPr lang="en-GB" i="0"/>
              <a:t>are associated with normative requirements</a:t>
            </a:r>
          </a:p>
          <a:p>
            <a:pPr eaLnBrk="1" hangingPunct="1">
              <a:spcAft>
                <a:spcPct val="50000"/>
              </a:spcAft>
            </a:pPr>
            <a:r>
              <a:rPr lang="en-GB" i="0"/>
              <a:t>are indviduated in terms of their interlocking roles in causal and normative explanations of thought and action</a:t>
            </a:r>
          </a:p>
          <a:p>
            <a:pPr eaLnBrk="1" hangingPunct="1">
              <a:spcAft>
                <a:spcPct val="50000"/>
              </a:spcAft>
            </a:pPr>
            <a:r>
              <a:rPr lang="en-GB" i="0"/>
              <a:t>…</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21" name="Group 2"/>
          <p:cNvGrpSpPr>
            <a:grpSpLocks/>
          </p:cNvGrpSpPr>
          <p:nvPr/>
        </p:nvGrpSpPr>
        <p:grpSpPr bwMode="auto">
          <a:xfrm>
            <a:off x="1169988" y="4968875"/>
            <a:ext cx="2087562" cy="1957388"/>
            <a:chOff x="2971" y="1117"/>
            <a:chExt cx="1225" cy="1149"/>
          </a:xfrm>
        </p:grpSpPr>
        <p:pic>
          <p:nvPicPr>
            <p:cNvPr id="30728" name="Picture 3"/>
            <p:cNvPicPr>
              <a:picLocks noChangeAspect="1" noChangeArrowheads="1"/>
            </p:cNvPicPr>
            <p:nvPr/>
          </p:nvPicPr>
          <p:blipFill>
            <a:blip r:embed="rId2">
              <a:lum bright="-18000" contrast="48000"/>
              <a:grayscl/>
              <a:extLst>
                <a:ext uri="{28A0092B-C50C-407E-A947-70E740481C1C}">
                  <a14:useLocalDpi xmlns:a14="http://schemas.microsoft.com/office/drawing/2010/main" val="0"/>
                </a:ext>
              </a:extLst>
            </a:blip>
            <a:srcRect l="30537" t="37593" r="21402" b="18729"/>
            <a:stretch>
              <a:fillRect/>
            </a:stretch>
          </p:blipFill>
          <p:spPr bwMode="auto">
            <a:xfrm>
              <a:off x="2971" y="1117"/>
              <a:ext cx="1225" cy="1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9" name="Rectangle 4"/>
            <p:cNvSpPr>
              <a:spLocks noChangeArrowheads="1"/>
            </p:cNvSpPr>
            <p:nvPr/>
          </p:nvSpPr>
          <p:spPr bwMode="auto">
            <a:xfrm>
              <a:off x="3651" y="1117"/>
              <a:ext cx="544" cy="36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grpSp>
      <p:pic>
        <p:nvPicPr>
          <p:cNvPr id="30722" name="Picture 5"/>
          <p:cNvPicPr>
            <a:picLocks noChangeAspect="1" noChangeArrowheads="1"/>
          </p:cNvPicPr>
          <p:nvPr/>
        </p:nvPicPr>
        <p:blipFill>
          <a:blip r:embed="rId3">
            <a:lum bright="-12000" contrast="36000"/>
            <a:grayscl/>
            <a:extLst>
              <a:ext uri="{28A0092B-C50C-407E-A947-70E740481C1C}">
                <a14:useLocalDpi xmlns:a14="http://schemas.microsoft.com/office/drawing/2010/main" val="0"/>
              </a:ext>
            </a:extLst>
          </a:blip>
          <a:srcRect/>
          <a:stretch>
            <a:fillRect/>
          </a:stretch>
        </p:blipFill>
        <p:spPr bwMode="auto">
          <a:xfrm>
            <a:off x="2622550" y="4792663"/>
            <a:ext cx="1712913"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3" name="Picture 6"/>
          <p:cNvPicPr>
            <a:picLocks noChangeAspect="1" noChangeArrowheads="1"/>
          </p:cNvPicPr>
          <p:nvPr/>
        </p:nvPicPr>
        <p:blipFill>
          <a:blip r:embed="rId4">
            <a:lum bright="-12000" contrast="48000"/>
            <a:grayscl/>
            <a:extLst>
              <a:ext uri="{28A0092B-C50C-407E-A947-70E740481C1C}">
                <a14:useLocalDpi xmlns:a14="http://schemas.microsoft.com/office/drawing/2010/main" val="0"/>
              </a:ext>
            </a:extLst>
          </a:blip>
          <a:srcRect r="2737"/>
          <a:stretch>
            <a:fillRect/>
          </a:stretch>
        </p:blipFill>
        <p:spPr bwMode="auto">
          <a:xfrm>
            <a:off x="4262438" y="5010150"/>
            <a:ext cx="1373187" cy="191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Picture 7"/>
          <p:cNvPicPr>
            <a:picLocks noChangeAspect="1" noChangeArrowheads="1"/>
          </p:cNvPicPr>
          <p:nvPr/>
        </p:nvPicPr>
        <p:blipFill>
          <a:blip r:embed="rId5">
            <a:lum bright="-12000" contrast="42000"/>
            <a:grayscl/>
            <a:extLst>
              <a:ext uri="{28A0092B-C50C-407E-A947-70E740481C1C}">
                <a14:useLocalDpi xmlns:a14="http://schemas.microsoft.com/office/drawing/2010/main" val="0"/>
              </a:ext>
            </a:extLst>
          </a:blip>
          <a:srcRect r="4666"/>
          <a:stretch>
            <a:fillRect/>
          </a:stretch>
        </p:blipFill>
        <p:spPr bwMode="auto">
          <a:xfrm>
            <a:off x="-17463" y="5153025"/>
            <a:ext cx="1362076" cy="190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Rectangle 8"/>
          <p:cNvSpPr>
            <a:spLocks noChangeArrowheads="1"/>
          </p:cNvSpPr>
          <p:nvPr/>
        </p:nvSpPr>
        <p:spPr bwMode="auto">
          <a:xfrm>
            <a:off x="1908175" y="4724400"/>
            <a:ext cx="1079500" cy="504825"/>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10"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11"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8"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8"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
        <p:nvSpPr>
          <p:cNvPr id="32774" name="Rectangle 1"/>
          <p:cNvSpPr>
            <a:spLocks noChangeArrowheads="1"/>
          </p:cNvSpPr>
          <p:nvPr/>
        </p:nvSpPr>
        <p:spPr bwMode="auto">
          <a:xfrm>
            <a:off x="0" y="0"/>
            <a:ext cx="9144000" cy="6858000"/>
          </a:xfrm>
          <a:prstGeom prst="rect">
            <a:avLst/>
          </a:prstGeom>
          <a:solidFill>
            <a:schemeClr val="tx1">
              <a:alpha val="67058"/>
            </a:schemeClr>
          </a:solidFill>
          <a:ln>
            <a:noFill/>
          </a:ln>
          <a:extLst>
            <a:ext uri="{91240B29-F687-4f45-9708-019B960494DF}">
              <a14:hiddenLine xmlns:a14="http://schemas.microsoft.com/office/drawing/2010/main" w="9525">
                <a:solidFill>
                  <a:srgbClr val="000000"/>
                </a:solidFill>
                <a:round/>
                <a:headEnd/>
                <a:tailEnd/>
              </a14:hiddenLine>
            </a:ext>
          </a:extLst>
        </p:spPr>
        <p:txBody>
          <a:bodyPr>
            <a:spAutoFit/>
          </a:bodyPr>
          <a:lstStyle/>
          <a:p>
            <a:endParaRPr lang="en-US">
              <a:cs typeface="Arial" charset="0"/>
            </a:endParaRPr>
          </a:p>
        </p:txBody>
      </p:sp>
      <p:pic>
        <p:nvPicPr>
          <p:cNvPr id="32775" name="Picture 8" descr="apperly transparent.png"/>
          <p:cNvPicPr>
            <a:picLocks noChangeAspect="1"/>
          </p:cNvPicPr>
          <p:nvPr/>
        </p:nvPicPr>
        <p:blipFill>
          <a:blip r:embed="rId2">
            <a:extLst>
              <a:ext uri="{28A0092B-C50C-407E-A947-70E740481C1C}">
                <a14:useLocalDpi xmlns:a14="http://schemas.microsoft.com/office/drawing/2010/main" val="0"/>
              </a:ext>
            </a:extLst>
          </a:blip>
          <a:srcRect b="4765"/>
          <a:stretch>
            <a:fillRect/>
          </a:stretch>
        </p:blipFill>
        <p:spPr bwMode="auto">
          <a:xfrm>
            <a:off x="3059113" y="331788"/>
            <a:ext cx="6913562" cy="654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41206833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conjecture</a:t>
            </a:r>
          </a:p>
        </p:txBody>
      </p:sp>
      <p:sp>
        <p:nvSpPr>
          <p:cNvPr id="6" name="Text Box 2"/>
          <p:cNvSpPr txBox="1">
            <a:spLocks noChangeArrowheads="1"/>
          </p:cNvSpPr>
          <p:nvPr/>
        </p:nvSpPr>
        <p:spPr bwMode="auto">
          <a:xfrm>
            <a:off x="2339752" y="43312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obstacle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We need to understand how theory of mind cognition could come in degrees.</a:t>
            </a:r>
            <a:endParaRPr lang="en-GB" dirty="0">
              <a:solidFill>
                <a:schemeClr val="accent3">
                  <a:alpha val="34000"/>
                </a:schemeClr>
              </a:solidFill>
              <a:effectLst>
                <a:glow rad="101600">
                  <a:schemeClr val="tx1">
                    <a:alpha val="75000"/>
                  </a:schemeClr>
                </a:glow>
              </a:effectLst>
            </a:endParaRPr>
          </a:p>
        </p:txBody>
      </p:sp>
      <p:sp>
        <p:nvSpPr>
          <p:cNvPr id="11" name="Text Box 2"/>
          <p:cNvSpPr txBox="1">
            <a:spLocks noChangeArrowheads="1"/>
          </p:cNvSpPr>
          <p:nvPr/>
        </p:nvSpPr>
        <p:spPr bwMode="auto">
          <a:xfrm>
            <a:off x="3491880" y="551723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Grasp of everyday psychological concepts like belief, desire, knowledge and intention is all-or-nothing.</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371166988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787" name="Picture 4" descr="davidson flipped trans"/>
          <p:cNvPicPr>
            <a:picLocks noChangeAspect="1" noChangeArrowheads="1"/>
          </p:cNvPicPr>
          <p:nvPr/>
        </p:nvPicPr>
        <p:blipFill>
          <a:blip r:embed="rId2">
            <a:extLst>
              <a:ext uri="{28A0092B-C50C-407E-A947-70E740481C1C}">
                <a14:useLocalDpi xmlns:a14="http://schemas.microsoft.com/office/drawing/2010/main" val="0"/>
              </a:ext>
            </a:extLst>
          </a:blip>
          <a:srcRect r="24164" b="1816"/>
          <a:stretch>
            <a:fillRect/>
          </a:stretch>
        </p:blipFill>
        <p:spPr bwMode="auto">
          <a:xfrm>
            <a:off x="6119813" y="3346450"/>
            <a:ext cx="3024187" cy="351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0359" name="Rectangle 7"/>
          <p:cNvSpPr>
            <a:spLocks noChangeArrowheads="1"/>
          </p:cNvSpPr>
          <p:nvPr/>
        </p:nvSpPr>
        <p:spPr bwMode="auto">
          <a:xfrm>
            <a:off x="971204" y="3379580"/>
            <a:ext cx="5761037" cy="2800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defRPr/>
            </a:pP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We are stuck with our two main ways of describing and explaining things, one which treats objects and events as mindless, and the other which treats objects and events as having propositional attitudes. I see no way of bridging the gap by introducing an intermediate vocabulary.</a:t>
            </a: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 </a:t>
            </a:r>
          </a:p>
          <a:p>
            <a:pPr algn="r">
              <a:defRPr/>
            </a:pPr>
            <a:r>
              <a:rPr lang="en-GB" i="0" dirty="0">
                <a:effectLst>
                  <a:glow rad="101600">
                    <a:schemeClr val="tx1">
                      <a:alpha val="75000"/>
                    </a:schemeClr>
                  </a:glow>
                </a:effectLst>
                <a:cs typeface="Arial" charset="0"/>
              </a:rPr>
              <a:t>(Davidson 2003: 697)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811" name="Picture 4" descr="davidson flipped trans"/>
          <p:cNvPicPr>
            <a:picLocks noChangeAspect="1" noChangeArrowheads="1"/>
          </p:cNvPicPr>
          <p:nvPr/>
        </p:nvPicPr>
        <p:blipFill>
          <a:blip r:embed="rId2">
            <a:extLst>
              <a:ext uri="{28A0092B-C50C-407E-A947-70E740481C1C}">
                <a14:useLocalDpi xmlns:a14="http://schemas.microsoft.com/office/drawing/2010/main" val="0"/>
              </a:ext>
            </a:extLst>
          </a:blip>
          <a:srcRect r="24164" b="1816"/>
          <a:stretch>
            <a:fillRect/>
          </a:stretch>
        </p:blipFill>
        <p:spPr bwMode="auto">
          <a:xfrm>
            <a:off x="6119813" y="3346450"/>
            <a:ext cx="3024187" cy="351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812" name="Rectangle 5"/>
          <p:cNvSpPr>
            <a:spLocks noChangeArrowheads="1"/>
          </p:cNvSpPr>
          <p:nvPr/>
        </p:nvSpPr>
        <p:spPr bwMode="auto">
          <a:xfrm rot="-60000">
            <a:off x="1906588" y="4745038"/>
            <a:ext cx="2808287" cy="43021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19813" name="Rectangle 6"/>
          <p:cNvSpPr>
            <a:spLocks noChangeArrowheads="1"/>
          </p:cNvSpPr>
          <p:nvPr/>
        </p:nvSpPr>
        <p:spPr bwMode="auto">
          <a:xfrm rot="60000">
            <a:off x="4414838" y="4054475"/>
            <a:ext cx="1125537" cy="430213"/>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00359" name="Rectangle 7"/>
          <p:cNvSpPr>
            <a:spLocks noChangeArrowheads="1"/>
          </p:cNvSpPr>
          <p:nvPr/>
        </p:nvSpPr>
        <p:spPr bwMode="auto">
          <a:xfrm>
            <a:off x="971204" y="3379580"/>
            <a:ext cx="5761037" cy="2800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defRPr/>
            </a:pP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We are stuck with our two main ways of describing and explaining things, one which treats objects and events as </a:t>
            </a:r>
            <a:r>
              <a:rPr lang="en-GB" i="0" dirty="0">
                <a:solidFill>
                  <a:schemeClr val="tx1"/>
                </a:solidFill>
                <a:effectLst>
                  <a:glow rad="101600">
                    <a:schemeClr val="bg1">
                      <a:alpha val="75000"/>
                    </a:schemeClr>
                  </a:glow>
                </a:effectLst>
                <a:cs typeface="Arial" charset="0"/>
              </a:rPr>
              <a:t>mindless</a:t>
            </a:r>
            <a:r>
              <a:rPr lang="en-GB" i="0" dirty="0">
                <a:effectLst>
                  <a:glow rad="101600">
                    <a:schemeClr val="tx1">
                      <a:alpha val="75000"/>
                    </a:schemeClr>
                  </a:glow>
                </a:effectLst>
                <a:cs typeface="Arial" charset="0"/>
              </a:rPr>
              <a:t>, and the other which treats objects and events as having </a:t>
            </a:r>
            <a:r>
              <a:rPr lang="en-GB" i="0" dirty="0">
                <a:solidFill>
                  <a:schemeClr val="tx1"/>
                </a:solidFill>
                <a:effectLst>
                  <a:glow rad="101600">
                    <a:schemeClr val="bg1">
                      <a:alpha val="75000"/>
                    </a:schemeClr>
                  </a:glow>
                </a:effectLst>
                <a:cs typeface="Arial" charset="0"/>
              </a:rPr>
              <a:t>propositional attitudes</a:t>
            </a:r>
            <a:r>
              <a:rPr lang="en-GB" i="0" dirty="0">
                <a:effectLst>
                  <a:glow rad="101600">
                    <a:schemeClr val="tx1">
                      <a:alpha val="75000"/>
                    </a:schemeClr>
                  </a:glow>
                </a:effectLst>
                <a:cs typeface="Arial" charset="0"/>
              </a:rPr>
              <a:t>. I see no way of bridging the gap by introducing an intermediate vocabulary.</a:t>
            </a: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 </a:t>
            </a:r>
          </a:p>
          <a:p>
            <a:pPr algn="r">
              <a:defRPr/>
            </a:pPr>
            <a:r>
              <a:rPr lang="en-GB" i="0" dirty="0">
                <a:effectLst>
                  <a:glow rad="101600">
                    <a:schemeClr val="tx1">
                      <a:alpha val="75000"/>
                    </a:schemeClr>
                  </a:glow>
                </a:effectLst>
                <a:cs typeface="Arial" charset="0"/>
              </a:rPr>
              <a:t>(Davidson 2003: 697)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4"/>
          <p:cNvSpPr>
            <a:spLocks noChangeArrowheads="1"/>
          </p:cNvSpPr>
          <p:nvPr/>
        </p:nvSpPr>
        <p:spPr bwMode="auto">
          <a:xfrm>
            <a:off x="468313" y="922755"/>
            <a:ext cx="5761037" cy="1785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dirty="0"/>
              <a:t>“</a:t>
            </a:r>
            <a:r>
              <a:rPr lang="en-GB" altLang="ja-JP" i="0" dirty="0"/>
              <a:t>chimpanzees understand … intentions … perception and knowledge … Moreover, they understand how these psychological states work together to produce intentional action</a:t>
            </a:r>
            <a:r>
              <a:rPr lang="ja-JP" altLang="en-GB" i="0" dirty="0"/>
              <a:t>”</a:t>
            </a:r>
            <a:r>
              <a:rPr lang="en-GB" altLang="ja-JP" i="0" dirty="0"/>
              <a:t> </a:t>
            </a:r>
          </a:p>
          <a:p>
            <a:pPr algn="r"/>
            <a:r>
              <a:rPr lang="en-GB" i="0" dirty="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4"/>
          <p:cNvSpPr>
            <a:spLocks noChangeArrowheads="1"/>
          </p:cNvSpPr>
          <p:nvPr/>
        </p:nvSpPr>
        <p:spPr bwMode="auto">
          <a:xfrm>
            <a:off x="468313" y="922755"/>
            <a:ext cx="5761037" cy="1785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dirty="0"/>
              <a:t>“</a:t>
            </a:r>
            <a:r>
              <a:rPr lang="en-GB" altLang="ja-JP" i="0" dirty="0"/>
              <a:t>chimpanzees understand … intentions … perception and knowledge … Moreover, they understand how these psychological states work together to produce intentional action</a:t>
            </a:r>
            <a:r>
              <a:rPr lang="ja-JP" altLang="en-GB" i="0" dirty="0"/>
              <a:t>”</a:t>
            </a:r>
            <a:r>
              <a:rPr lang="en-GB" altLang="ja-JP" i="0" dirty="0"/>
              <a:t> </a:t>
            </a:r>
          </a:p>
          <a:p>
            <a:pPr algn="r"/>
            <a:r>
              <a:rPr lang="en-GB" i="0" dirty="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5" name="Rectangle 4"/>
          <p:cNvSpPr>
            <a:spLocks noChangeArrowheads="1"/>
          </p:cNvSpPr>
          <p:nvPr/>
        </p:nvSpPr>
        <p:spPr bwMode="auto">
          <a:xfrm>
            <a:off x="468313" y="3500438"/>
            <a:ext cx="5761037"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en-US" altLang="ja-JP" i="0"/>
              <a:t>“chimpanzees probably do not understand others in terms of a fully human-like belief–desire psychology” </a:t>
            </a:r>
          </a:p>
          <a:p>
            <a:pPr algn="r"/>
            <a:r>
              <a:rPr lang="en-US" altLang="ja-JP" i="0"/>
              <a:t>(Call and Tomasello 2008)</a:t>
            </a:r>
            <a:endParaRPr lang="en-GB" i="0"/>
          </a:p>
        </p:txBody>
      </p:sp>
    </p:spTree>
    <p:extLst>
      <p:ext uri="{BB962C8B-B14F-4D97-AF65-F5344CB8AC3E}">
        <p14:creationId xmlns:p14="http://schemas.microsoft.com/office/powerpoint/2010/main" val="110546863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p:cNvSpPr>
            <a:spLocks noChangeArrowheads="1"/>
          </p:cNvSpPr>
          <p:nvPr/>
        </p:nvSpPr>
        <p:spPr bwMode="auto">
          <a:xfrm rot="-60000">
            <a:off x="2444750" y="1319213"/>
            <a:ext cx="1430338" cy="36036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5362" name="Rectangle 4"/>
          <p:cNvSpPr>
            <a:spLocks noChangeArrowheads="1"/>
          </p:cNvSpPr>
          <p:nvPr/>
        </p:nvSpPr>
        <p:spPr bwMode="auto">
          <a:xfrm>
            <a:off x="468313" y="931863"/>
            <a:ext cx="5761037" cy="176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chimpanzees understand … intentions … perception and </a:t>
            </a:r>
            <a:r>
              <a:rPr lang="en-GB" altLang="ja-JP" i="0">
                <a:solidFill>
                  <a:schemeClr val="tx1"/>
                </a:solidFill>
              </a:rPr>
              <a:t>knowledge</a:t>
            </a:r>
            <a:r>
              <a:rPr lang="en-GB" altLang="ja-JP" i="0"/>
              <a:t> … Moreover, they understand how these psychological states work together to produce intentional action</a:t>
            </a:r>
            <a:r>
              <a:rPr lang="ja-JP" altLang="en-GB" i="0"/>
              <a:t>”</a:t>
            </a:r>
            <a:r>
              <a:rPr lang="en-GB" altLang="ja-JP" i="0"/>
              <a:t> </a:t>
            </a:r>
          </a:p>
          <a:p>
            <a:pPr algn="r"/>
            <a:r>
              <a:rPr lang="en-GB" i="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5" name="Rectangle 4"/>
          <p:cNvSpPr>
            <a:spLocks noChangeArrowheads="1"/>
          </p:cNvSpPr>
          <p:nvPr/>
        </p:nvSpPr>
        <p:spPr bwMode="auto">
          <a:xfrm>
            <a:off x="468313" y="3500438"/>
            <a:ext cx="5761037"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en-US" altLang="ja-JP" i="0" dirty="0">
                <a:solidFill>
                  <a:schemeClr val="bg1">
                    <a:alpha val="34000"/>
                  </a:schemeClr>
                </a:solidFill>
              </a:rPr>
              <a:t>“chimpanzees probably do not understand others in terms of a fully human-like belief–desire psychology” </a:t>
            </a:r>
          </a:p>
          <a:p>
            <a:pPr algn="r"/>
            <a:r>
              <a:rPr lang="en-US" altLang="ja-JP" i="0" dirty="0">
                <a:solidFill>
                  <a:schemeClr val="bg1">
                    <a:alpha val="34000"/>
                  </a:schemeClr>
                </a:solidFill>
              </a:rPr>
              <a:t>(Call and Tomasello 2008)</a:t>
            </a:r>
            <a:endParaRPr lang="en-GB" i="0" dirty="0">
              <a:solidFill>
                <a:schemeClr val="bg1">
                  <a:alpha val="34000"/>
                </a:schemeClr>
              </a:solidFill>
            </a:endParaRPr>
          </a:p>
        </p:txBody>
      </p:sp>
    </p:spTree>
    <p:extLst>
      <p:ext uri="{BB962C8B-B14F-4D97-AF65-F5344CB8AC3E}">
        <p14:creationId xmlns:p14="http://schemas.microsoft.com/office/powerpoint/2010/main" val="178217713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2200" b="0" i="1" u="none" strike="noStrike" cap="none" normalizeH="0" baseline="0">
            <a:ln>
              <a:noFill/>
            </a:ln>
            <a:solidFill>
              <a:schemeClr val="bg1"/>
            </a:solidFill>
            <a:effectLst/>
            <a:latin typeface="Myriad Web" charset="0"/>
            <a:ea typeface="Arial" charset="0"/>
            <a:cs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2200" b="0" i="1" u="none" strike="noStrike" cap="none" normalizeH="0" baseline="0">
            <a:ln>
              <a:noFill/>
            </a:ln>
            <a:solidFill>
              <a:schemeClr val="bg1"/>
            </a:solidFill>
            <a:effectLst/>
            <a:latin typeface="Myriad Web" charset="0"/>
            <a:ea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25190</TotalTime>
  <Words>1598</Words>
  <Application>Microsoft Macintosh PowerPoint</Application>
  <PresentationFormat>On-screen Show (4:3)</PresentationFormat>
  <Paragraphs>164</Paragraphs>
  <Slides>28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Myriad Web</vt:lpstr>
      <vt:lpstr>ＭＳ Ｐゴシック</vt:lpstr>
      <vt:lpstr>Arial</vt:lpstr>
      <vt:lpstr>Ipa-sams Uclphon1 SILSophiaL</vt:lpstr>
      <vt:lpstr>Times New Roman</vt:lpstr>
      <vt:lpstr>Symbol</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minimal theory of mind</dc:title>
  <dc:subject/>
  <dc:creator>steve</dc:creator>
  <cp:keywords/>
  <dc:description/>
  <cp:lastModifiedBy>stev e</cp:lastModifiedBy>
  <cp:revision>877</cp:revision>
  <cp:lastPrinted>2010-11-18T15:08:20Z</cp:lastPrinted>
  <dcterms:created xsi:type="dcterms:W3CDTF">2010-11-18T13:50:24Z</dcterms:created>
  <dcterms:modified xsi:type="dcterms:W3CDTF">2011-10-11T18:31:30Z</dcterms:modified>
  <cp:category/>
</cp:coreProperties>
</file>

<file path=docProps/thumbnail.jpeg>
</file>